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Nunito"/>
      <p:regular r:id="rId31"/>
      <p:bold r:id="rId32"/>
      <p:italic r:id="rId33"/>
      <p:boldItalic r:id="rId34"/>
    </p:embeddedFont>
    <p:embeddedFont>
      <p:font typeface="Lobster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italic.fntdata"/><Relationship Id="rId10" Type="http://schemas.openxmlformats.org/officeDocument/2006/relationships/slide" Target="slides/slide5.xml"/><Relationship Id="rId32" Type="http://schemas.openxmlformats.org/officeDocument/2006/relationships/font" Target="fonts/Nunito-bold.fntdata"/><Relationship Id="rId13" Type="http://schemas.openxmlformats.org/officeDocument/2006/relationships/slide" Target="slides/slide8.xml"/><Relationship Id="rId35" Type="http://schemas.openxmlformats.org/officeDocument/2006/relationships/font" Target="fonts/Lobster-regular.fntdata"/><Relationship Id="rId12" Type="http://schemas.openxmlformats.org/officeDocument/2006/relationships/slide" Target="slides/slide7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c91f361c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c91f361c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c91f361c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c91f361c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c91f361c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c91f361c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c91f361c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c91f361c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c91f361c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c91f361c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c91f361c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c91f361c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c91f361c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c91f361c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c91f361c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c91f361c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c91f361c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c91f361c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c91f361c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c91f361c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c81823d1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c81823d1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c91f361c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c91f361c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c91f361c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c91f361c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c91f361c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c91f361c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c91f361c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c91f361c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c91f361c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c91f361c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c91f361c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c91f361c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ba208317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ba208317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ba208317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ba208317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ba208317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ba208317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a208317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ba208317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ba2083174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ba208317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ba2083174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ba2083174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ba2083174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ba2083174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84B8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5200"/>
              <a:buNone/>
              <a:defRPr sz="5200">
                <a:solidFill>
                  <a:srgbClr val="84B8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84B8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3600"/>
              <a:buNone/>
              <a:defRPr sz="3600">
                <a:solidFill>
                  <a:srgbClr val="84B8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2800"/>
              <a:buNone/>
              <a:defRPr u="sng">
                <a:solidFill>
                  <a:srgbClr val="84B81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767725" y="2771125"/>
            <a:ext cx="4253400" cy="18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  <a:defRPr sz="18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2800"/>
              <a:buNone/>
              <a:defRPr u="sng">
                <a:solidFill>
                  <a:srgbClr val="84B81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  <a:defRPr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buNone/>
              <a:defRPr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lnSpc>
                <a:spcPct val="115000"/>
              </a:lnSpc>
              <a:buNone/>
              <a:defRPr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lnSpc>
                <a:spcPct val="115000"/>
              </a:lnSpc>
              <a:buNone/>
              <a:defRPr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lnSpc>
                <a:spcPct val="115000"/>
              </a:lnSpc>
              <a:buNone/>
              <a:defRPr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lnSpc>
                <a:spcPct val="115000"/>
              </a:lnSpc>
              <a:buNone/>
              <a:defRPr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lnSpc>
                <a:spcPct val="115000"/>
              </a:lnSpc>
              <a:buNone/>
              <a:defRPr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lnSpc>
                <a:spcPct val="115000"/>
              </a:lnSpc>
              <a:buNone/>
              <a:defRPr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lnSpc>
                <a:spcPct val="115000"/>
              </a:lnSpc>
              <a:buNone/>
              <a:defRPr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lnSpc>
                <a:spcPct val="115000"/>
              </a:lnSpc>
              <a:buNone/>
              <a:defRPr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25.jp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150825"/>
            <a:ext cx="8520600" cy="1223700"/>
          </a:xfrm>
          <a:prstGeom prst="rect">
            <a:avLst/>
          </a:prstGeom>
          <a:ln cap="flat" cmpd="sng" w="28575">
            <a:solidFill>
              <a:srgbClr val="84B8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Optische Schalter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787050"/>
            <a:ext cx="8520600" cy="12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Robert Appel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03.07.19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MOpti Seminar</a:t>
            </a:r>
            <a:endParaRPr sz="1800"/>
          </a:p>
        </p:txBody>
      </p:sp>
    </p:spTree>
  </p:cSld>
  <p:clrMapOvr>
    <a:masterClrMapping/>
  </p:clrMapOvr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115975" y="53250"/>
            <a:ext cx="59826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Elektro-optischer Schalter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60300" y="950925"/>
            <a:ext cx="580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Font typeface="Nunito"/>
              <a:buChar char="●"/>
            </a:pPr>
            <a:r>
              <a:rPr lang="de"/>
              <a:t>Silizium auf Isolator (SIO)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p-n-Übergang in Vorwärtsrichtung 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de"/>
              <a:t>Einbringen von Ladungsträger in die Lamelle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de"/>
              <a:t>Führt zum Abschneiden des Strahls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Modulationstiefe = 96% bei 45mA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Verlust beim Einkoppeln 3.65dB bei Wellenlänge 1.3µm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Schaltzeit 160ns </a:t>
            </a:r>
            <a:endParaRPr/>
          </a:p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800" y="100225"/>
            <a:ext cx="2942700" cy="300476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5861400" y="3186300"/>
            <a:ext cx="328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65400" y="30125"/>
            <a:ext cx="450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Thermo-optischer Schalter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-95400" y="602825"/>
            <a:ext cx="5051100" cy="27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digital optischer Schalter (DOS)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räumliches Schalten mit mehreren Wellenlängen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zwei Einzelmoden-Ausgänge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Heizen des Wellenleiters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de"/>
              <a:t>Variation des effektiven Modal-Indizes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de"/>
              <a:t>Reduktion des Brechungsindizes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de"/>
              <a:t>Ändert den Weg den das Licht nimmt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Wärmezufuhr über Elektroden </a:t>
            </a:r>
            <a:endParaRPr/>
          </a:p>
        </p:txBody>
      </p:sp>
      <p:sp>
        <p:nvSpPr>
          <p:cNvPr id="147" name="Google Shape;1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850" y="391450"/>
            <a:ext cx="4260575" cy="26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-95400" y="3365425"/>
            <a:ext cx="9144000" cy="11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u="sng"/>
              <a:t>Zwei Schaltmöglichkeiten:</a:t>
            </a:r>
            <a:endParaRPr u="sng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-3dB Energie-Teiler, wenn beide Arme die gleiche Temperatur haben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Licht wird immer zum Arm mit dem höheren Brechungsindex geleitet der Eingang folgt adiabatisch</a:t>
            </a:r>
            <a:endParaRPr/>
          </a:p>
        </p:txBody>
      </p:sp>
      <p:sp>
        <p:nvSpPr>
          <p:cNvPr id="150" name="Google Shape;150;p23"/>
          <p:cNvSpPr txBox="1"/>
          <p:nvPr/>
        </p:nvSpPr>
        <p:spPr>
          <a:xfrm>
            <a:off x="4497525" y="3161375"/>
            <a:ext cx="4587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131650" y="84925"/>
            <a:ext cx="4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Magneto-optischer Schalter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0" y="725650"/>
            <a:ext cx="4603200" cy="43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Basiert auf dem Faraday-Effekt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Drehung der Polarisationsebene, wenn: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B-Feld </a:t>
            </a:r>
            <a:r>
              <a:rPr lang="de" sz="1800"/>
              <a:t>∥ </a:t>
            </a:r>
            <a:r>
              <a:rPr lang="de"/>
              <a:t>Propagation des Lichts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Char char="●"/>
            </a:pPr>
            <a:r>
              <a:rPr lang="de">
                <a:solidFill>
                  <a:srgbClr val="E06666"/>
                </a:solidFill>
              </a:rPr>
              <a:t>Problem:</a:t>
            </a:r>
            <a:endParaRPr>
              <a:solidFill>
                <a:srgbClr val="E0666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400"/>
              <a:buChar char="○"/>
            </a:pPr>
            <a:r>
              <a:rPr lang="de">
                <a:solidFill>
                  <a:srgbClr val="E06666"/>
                </a:solidFill>
              </a:rPr>
              <a:t>Mangel an MO-Materialien mit ausreichend hoher Qualität</a:t>
            </a:r>
            <a:endParaRPr>
              <a:solidFill>
                <a:srgbClr val="E0666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400"/>
              <a:buChar char="➢"/>
            </a:pPr>
            <a:r>
              <a:rPr lang="de">
                <a:solidFill>
                  <a:srgbClr val="E06666"/>
                </a:solidFill>
              </a:rPr>
              <a:t>Wenig Forschung </a:t>
            </a:r>
            <a:endParaRPr>
              <a:solidFill>
                <a:srgbClr val="E0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➢"/>
            </a:pPr>
            <a:r>
              <a:rPr lang="de">
                <a:solidFill>
                  <a:srgbClr val="FFFFFF"/>
                </a:solidFill>
              </a:rPr>
              <a:t>Eisengranaten in den Bismuth ersetzt wurde 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gute MO Eigenschaften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geringer Verlust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große Bandbreite 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großer Grad an Rotation für wenig Feld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374" y="657624"/>
            <a:ext cx="4444475" cy="151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4660363" y="2168575"/>
            <a:ext cx="444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4947775" y="2826175"/>
            <a:ext cx="3796800" cy="18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Font typeface="Nunito"/>
              <a:buChar char="●"/>
            </a:pPr>
            <a: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ON/OFF EO-Schalter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Font typeface="Nunito"/>
              <a:buChar char="●"/>
            </a:pPr>
            <a: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Prinzipiell gleich zu MO-Schalter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Font typeface="Nunito"/>
              <a:buChar char="●"/>
            </a:pPr>
            <a: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E-Feld ⇾ B-Feld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Font typeface="Nunito"/>
              <a:buChar char="●"/>
            </a:pPr>
            <a: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EO-Material </a:t>
            </a:r>
            <a: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⇾ MO-Material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100325" y="37925"/>
            <a:ext cx="578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Schalten mit nichtlinearen Effekten</a:t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-86125" y="745925"/>
            <a:ext cx="5331300" cy="45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Nonlinear optical loop mirror (NOLM)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Prinzip: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Gegenläufige Lichtstrahlen erfahren unterschiedlich starke nichtlineare Phasenverschiebung im nichtlinearen Medium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Koppler mit ungleicher Aufspaltungsrate 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stärkste Strahl erzeugt SPM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Interferenz nach Austritt aus der Schleife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konstruktiver Teil E</a:t>
            </a:r>
            <a:r>
              <a:rPr baseline="-25000" lang="de"/>
              <a:t>O2</a:t>
            </a:r>
            <a:r>
              <a:rPr lang="de"/>
              <a:t>, destruktiver Teil E</a:t>
            </a:r>
            <a:r>
              <a:rPr baseline="-25000" lang="de"/>
              <a:t>O1</a:t>
            </a:r>
            <a:endParaRPr baseline="-25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Verwendungsmöglichkeiten: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Autokorrelationssignal Extraktion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Rauschunterdrückung</a:t>
            </a:r>
            <a:endParaRPr/>
          </a:p>
        </p:txBody>
      </p:sp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000" y="1049025"/>
            <a:ext cx="4023000" cy="261323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5121000" y="541825"/>
            <a:ext cx="3968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69000" y="0"/>
            <a:ext cx="393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Flüssigkristall Schalter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-86125" y="714075"/>
            <a:ext cx="5067300" cy="43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LC-Material zwischen zwei Glassubstraten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Platzhalter aus Plastikmicrosphären oder Glasfasern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transparente Elektrodenschicht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Polarisatoren auf beiden Seiten + andere photonische Applikationen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Twisted nematic (TN) cell: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pos. dielektrische Anisotropie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diel. Konst. größer in langer Achse als in der kurzen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de"/>
              <a:t>Moleküle ∥ Glassubstrat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de"/>
              <a:t>90° Drehung entlang der Zelle</a:t>
            </a:r>
            <a:endParaRPr/>
          </a:p>
        </p:txBody>
      </p:sp>
      <p:sp>
        <p:nvSpPr>
          <p:cNvPr id="176" name="Google Shape;17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77" name="Google Shape;177;p26"/>
          <p:cNvSpPr txBox="1"/>
          <p:nvPr/>
        </p:nvSpPr>
        <p:spPr>
          <a:xfrm>
            <a:off x="4981075" y="59400"/>
            <a:ext cx="40401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100" y="572700"/>
            <a:ext cx="4040049" cy="21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4767725" y="2771125"/>
            <a:ext cx="4253400" cy="18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Reorientierung der Mol. bei V ≤ V</a:t>
            </a:r>
            <a:r>
              <a:rPr baseline="-25000" lang="de"/>
              <a:t>th</a:t>
            </a:r>
            <a:endParaRPr baseline="-25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 = V</a:t>
            </a:r>
            <a:r>
              <a:rPr baseline="-25000" lang="de"/>
              <a:t>sw</a:t>
            </a:r>
            <a:r>
              <a:rPr lang="de"/>
              <a:t> :   Mol.  ∥ E-Feld (ON-Zust.)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typ. Werte: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V</a:t>
            </a:r>
            <a:r>
              <a:rPr baseline="-25000" lang="de">
                <a:solidFill>
                  <a:schemeClr val="dk1"/>
                </a:solidFill>
              </a:rPr>
              <a:t>th </a:t>
            </a:r>
            <a:r>
              <a:rPr lang="de">
                <a:solidFill>
                  <a:schemeClr val="dk1"/>
                </a:solidFill>
              </a:rPr>
              <a:t>:   1-2V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V</a:t>
            </a:r>
            <a:r>
              <a:rPr baseline="-25000" lang="de">
                <a:solidFill>
                  <a:schemeClr val="dk1"/>
                </a:solidFill>
              </a:rPr>
              <a:t>sw </a:t>
            </a:r>
            <a:r>
              <a:rPr lang="de">
                <a:solidFill>
                  <a:schemeClr val="dk1"/>
                </a:solidFill>
              </a:rPr>
              <a:t>:   3-5V</a:t>
            </a:r>
            <a:endParaRPr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69000" y="0"/>
            <a:ext cx="829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Flüssigkristall Schalter - ON/OFF (1x1)</a:t>
            </a:r>
            <a:endParaRPr/>
          </a:p>
        </p:txBody>
      </p:sp>
      <p:sp>
        <p:nvSpPr>
          <p:cNvPr id="185" name="Google Shape;18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75" y="572700"/>
            <a:ext cx="7915904" cy="42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/>
        </p:nvSpPr>
        <p:spPr>
          <a:xfrm>
            <a:off x="266175" y="4768225"/>
            <a:ext cx="72495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69000" y="0"/>
            <a:ext cx="860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Flüssigkristall Schalter - (1x2) Schalter </a:t>
            </a:r>
            <a:endParaRPr/>
          </a:p>
        </p:txBody>
      </p:sp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75" y="607675"/>
            <a:ext cx="7566775" cy="42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/>
        </p:nvSpPr>
        <p:spPr>
          <a:xfrm>
            <a:off x="1033375" y="4768225"/>
            <a:ext cx="72495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0" y="0"/>
            <a:ext cx="59982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Mikro-elektro-mechanisch (MEMS)</a:t>
            </a:r>
            <a:endParaRPr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0" y="679525"/>
            <a:ext cx="4390200" cy="43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mechanisch integrierter Schaltkreis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Antriebskräfte: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elektrostatisch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elektromagnetisch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thermisch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2D MEMS (digital) (a)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Spiegelposition ON/OFF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3D MEMS (analog) (b)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Querschaltung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Kippen der Spiegel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de">
                <a:solidFill>
                  <a:schemeClr val="dk1"/>
                </a:solidFill>
              </a:rPr>
              <a:t>router/selector Architektur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gut für &gt;1000 In/Outputs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Verlust ca. 3dB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150" y="1017800"/>
            <a:ext cx="4585800" cy="200628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/>
        </p:nvSpPr>
        <p:spPr>
          <a:xfrm>
            <a:off x="4390150" y="3511200"/>
            <a:ext cx="47538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P. De Dobbelaere, K. Falta, S. Gloeckner, S. Patra, IEEE Communications Magazine 40, 88–95 (März 2002)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0" y="0"/>
            <a:ext cx="59982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Mikro-elektro-mechanisch (MEMS)</a:t>
            </a:r>
            <a:endParaRPr/>
          </a:p>
        </p:txBody>
      </p:sp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0" y="679525"/>
            <a:ext cx="4386000" cy="43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Materialien mit guten elektrischen und mechanischen Eigenschaften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Si, SiO</a:t>
            </a:r>
            <a:r>
              <a:rPr baseline="-25000" lang="de"/>
              <a:t>x </a:t>
            </a:r>
            <a:r>
              <a:rPr lang="de"/>
              <a:t>, SiN</a:t>
            </a:r>
            <a:r>
              <a:rPr baseline="-25000" lang="de"/>
              <a:t>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Volumen microätzen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Oberfläche microätzen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Aktuatoren (a)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OFF: Winkel zwischen Aktuator und Substrat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Spannung anlegen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de"/>
              <a:t>elektrostatische Anziehung des Aktuators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Spiegel mit 90° zum Substrat geätzt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de"/>
              <a:t>geringe Energiedissipation ca. µW</a:t>
            </a:r>
            <a:endParaRPr/>
          </a:p>
        </p:txBody>
      </p:sp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000" y="875068"/>
            <a:ext cx="4585801" cy="185863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/>
        </p:nvSpPr>
        <p:spPr>
          <a:xfrm>
            <a:off x="4386000" y="2829250"/>
            <a:ext cx="47580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P. De Dobbelaere, K. Falta, S. Gloeckner, S. Patra, IEEE Communications Magazine 40, 88–95 (März 2002)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4697250" y="3440750"/>
            <a:ext cx="41571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Font typeface="Nunito"/>
              <a:buChar char="●"/>
            </a:pPr>
            <a: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2D MEMS 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Font typeface="Nunito"/>
              <a:buChar char="●"/>
            </a:pPr>
            <a: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16x16 mit 256 Aktuatoren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0" y="0"/>
            <a:ext cx="59982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Mikro-elektro-mechanisch (MEMS)</a:t>
            </a:r>
            <a:endParaRPr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0" y="2963200"/>
            <a:ext cx="87840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zwei Reihen aus Spiegeln die gleichzeitig Schalten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Spiegelpaar aktiv: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Signal wird auf den Drop-Port geleitet und Add-Signal geht auf den Output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Spiegelpaar inaktiv: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Input ⇾ Output</a:t>
            </a:r>
            <a:endParaRPr/>
          </a:p>
        </p:txBody>
      </p:sp>
      <p:sp>
        <p:nvSpPr>
          <p:cNvPr id="221" name="Google Shape;2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22" name="Google Shape;222;p31"/>
          <p:cNvSpPr txBox="1"/>
          <p:nvPr/>
        </p:nvSpPr>
        <p:spPr>
          <a:xfrm>
            <a:off x="5724600" y="42475"/>
            <a:ext cx="34194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P. De Dobbelaere, K. Falta, S. Gloeckner, S. Patra, IEEE Communications Magazine 40, 88–95 (März 2002)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800" y="530700"/>
            <a:ext cx="6260699" cy="22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78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rgbClr val="84B819"/>
                </a:solidFill>
              </a:rPr>
              <a:t>Motivation: Vortrag</a:t>
            </a:r>
            <a:endParaRPr u="sng">
              <a:solidFill>
                <a:srgbClr val="84B819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08150" y="1428775"/>
            <a:ext cx="8417400" cy="31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2400"/>
              <a:buChar char="●"/>
            </a:pPr>
            <a:r>
              <a:rPr lang="de" sz="2400"/>
              <a:t>Was sind optische Schalter 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2400"/>
              <a:buChar char="●"/>
            </a:pPr>
            <a:r>
              <a:rPr lang="de" sz="2400"/>
              <a:t>Wie werden optische Schalter gebaut 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2400"/>
              <a:buChar char="●"/>
            </a:pPr>
            <a:r>
              <a:rPr lang="de" sz="2400"/>
              <a:t>Was beantwortet dieser Vortrag ?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○"/>
            </a:pPr>
            <a:r>
              <a:rPr lang="de" sz="1800"/>
              <a:t>Arten des Schaltens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○"/>
            </a:pPr>
            <a:r>
              <a:rPr lang="de" sz="1800"/>
              <a:t>Verschiedene physikalische Phänomene die Schalten ermöglichen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○"/>
            </a:pPr>
            <a:r>
              <a:rPr lang="de" sz="1800"/>
              <a:t>Funktionsweisen &amp; Grundprinzipien verschiedener Schalter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○"/>
            </a:pPr>
            <a:r>
              <a:rPr lang="de" sz="1800"/>
              <a:t>Aufbau</a:t>
            </a:r>
            <a:endParaRPr sz="1800"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150" y="101770"/>
            <a:ext cx="1963050" cy="29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0" y="0"/>
            <a:ext cx="90969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Weitere physikalische Phänomene die Schalten ermöglichen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30" name="Google Shape;230;p32"/>
          <p:cNvSpPr txBox="1"/>
          <p:nvPr>
            <p:ph idx="1" type="body"/>
          </p:nvPr>
        </p:nvSpPr>
        <p:spPr>
          <a:xfrm>
            <a:off x="70475" y="461875"/>
            <a:ext cx="5628900" cy="46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rgbClr val="84B819"/>
                </a:solidFill>
              </a:rPr>
              <a:t>Schalten mit photonischen Kristallen</a:t>
            </a:r>
            <a:endParaRPr u="sng">
              <a:solidFill>
                <a:srgbClr val="84B819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Photonische Kristalle = period. opt. Nanokristalle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Lochdurchmesser bestimmt Wellenlänge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Änderung des Brechungsindex durch Puls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Phasenschub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➢"/>
            </a:pPr>
            <a:r>
              <a:rPr lang="de">
                <a:solidFill>
                  <a:srgbClr val="FFFFFF"/>
                </a:solidFill>
              </a:rPr>
              <a:t>Basis des Schalters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 u="sng">
                <a:solidFill>
                  <a:srgbClr val="84B819"/>
                </a:solidFill>
              </a:rPr>
              <a:t>Faser-Schalter</a:t>
            </a:r>
            <a:endParaRPr u="sng">
              <a:solidFill>
                <a:srgbClr val="84B819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Schalten durch bewegen der Faser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z.B. durch Piezo-Elemente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649" y="503988"/>
            <a:ext cx="3393500" cy="23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3649" y="2913637"/>
            <a:ext cx="4384100" cy="16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 txBox="1"/>
          <p:nvPr/>
        </p:nvSpPr>
        <p:spPr>
          <a:xfrm>
            <a:off x="3319350" y="4663200"/>
            <a:ext cx="65526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271738" y="5616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Danke für Eure Aufmerksamkeit !</a:t>
            </a:r>
            <a:endParaRPr/>
          </a:p>
        </p:txBody>
      </p:sp>
      <p:sp>
        <p:nvSpPr>
          <p:cNvPr id="239" name="Google Shape;23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000" y="1759325"/>
            <a:ext cx="2558878" cy="26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 txBox="1"/>
          <p:nvPr/>
        </p:nvSpPr>
        <p:spPr>
          <a:xfrm>
            <a:off x="227050" y="1984600"/>
            <a:ext cx="53001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84B819"/>
                </a:solidFill>
                <a:latin typeface="Lobster"/>
                <a:ea typeface="Lobster"/>
                <a:cs typeface="Lobster"/>
                <a:sym typeface="Lobster"/>
              </a:rPr>
              <a:t>Noch Fragen ?</a:t>
            </a:r>
            <a:endParaRPr sz="3000">
              <a:solidFill>
                <a:srgbClr val="84B819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422750" y="3049300"/>
            <a:ext cx="5300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84B819"/>
                </a:solidFill>
                <a:latin typeface="Courier New"/>
                <a:ea typeface="Courier New"/>
                <a:cs typeface="Courier New"/>
                <a:sym typeface="Courier New"/>
              </a:rPr>
              <a:t>Notizen und Vortrag @github/Robubabu:</a:t>
            </a:r>
            <a:endParaRPr sz="1800">
              <a:solidFill>
                <a:srgbClr val="84B81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Anhang</a:t>
            </a:r>
            <a:endParaRPr/>
          </a:p>
        </p:txBody>
      </p:sp>
      <p:sp>
        <p:nvSpPr>
          <p:cNvPr id="248" name="Google Shape;24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-46975" y="-101775"/>
            <a:ext cx="3828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Flüssigkristall Schalter</a:t>
            </a:r>
            <a:endParaRPr/>
          </a:p>
        </p:txBody>
      </p:sp>
      <p:sp>
        <p:nvSpPr>
          <p:cNvPr id="254" name="Google Shape;25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55" name="Google Shape;2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50" y="434200"/>
            <a:ext cx="8058024" cy="458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5"/>
          <p:cNvSpPr txBox="1"/>
          <p:nvPr/>
        </p:nvSpPr>
        <p:spPr>
          <a:xfrm>
            <a:off x="3663875" y="118900"/>
            <a:ext cx="598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0" y="0"/>
            <a:ext cx="90969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Weitere physikalische Phänomene die Schalten ermöglichen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63" name="Google Shape;263;p36"/>
          <p:cNvSpPr txBox="1"/>
          <p:nvPr>
            <p:ph idx="1" type="body"/>
          </p:nvPr>
        </p:nvSpPr>
        <p:spPr>
          <a:xfrm>
            <a:off x="127050" y="1026313"/>
            <a:ext cx="8842800" cy="32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rgbClr val="84B819"/>
                </a:solidFill>
              </a:rPr>
              <a:t>semiconductor optical amplifier (SOA)</a:t>
            </a:r>
            <a:endParaRPr u="sng">
              <a:solidFill>
                <a:srgbClr val="84B819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Propagation durch Aktives Lasermedium (Funktionsweise d. SOA) ändert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Wellenlänge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Polarisation 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Phase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Amplitude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Element das auf die Änderung reagiert, Bsp: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Polarisation Beam Splitter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Mach-Zehnder Interferometer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type="title"/>
          </p:nvPr>
        </p:nvSpPr>
        <p:spPr>
          <a:xfrm>
            <a:off x="0" y="0"/>
            <a:ext cx="90969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Weitere physikalische Phänomene die Schalten ermöglichen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70" name="Google Shape;270;p37"/>
          <p:cNvSpPr txBox="1"/>
          <p:nvPr>
            <p:ph idx="1" type="body"/>
          </p:nvPr>
        </p:nvSpPr>
        <p:spPr>
          <a:xfrm>
            <a:off x="0" y="713175"/>
            <a:ext cx="9144000" cy="32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rgbClr val="84B819"/>
                </a:solidFill>
              </a:rPr>
              <a:t>Quanten-optisch</a:t>
            </a:r>
            <a:endParaRPr u="sng">
              <a:solidFill>
                <a:srgbClr val="84B819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quantum-confined Stark-Effekt 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Anlegen einer Spannung über einen Quantentopf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➢"/>
            </a:pPr>
            <a:r>
              <a:rPr lang="de">
                <a:solidFill>
                  <a:srgbClr val="FFFFFF"/>
                </a:solidFill>
              </a:rPr>
              <a:t>Reduktion der Übergangsenergie der geringsten quantisierten Niveaus für Elektron und Loch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Absorption ist für eine bestimmte Wellenlänge erhöht bei Anschluss einer Spannung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70450" y="91650"/>
            <a:ext cx="1604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Inhalt: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283900" y="1084550"/>
            <a:ext cx="5480100" cy="12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Motivation: Warum optische Schalter 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Überblick - Was bedeutet optisches Schalten ?</a:t>
            </a:r>
            <a:endParaRPr/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533620" y="47023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1283900" y="419150"/>
            <a:ext cx="19338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u="sng">
                <a:solidFill>
                  <a:srgbClr val="84B819"/>
                </a:solidFill>
                <a:latin typeface="Nunito"/>
                <a:ea typeface="Nunito"/>
                <a:cs typeface="Nunito"/>
                <a:sym typeface="Nunito"/>
              </a:rPr>
              <a:t>Grundlagen:</a:t>
            </a:r>
            <a:endParaRPr sz="2400" u="sng">
              <a:solidFill>
                <a:srgbClr val="84B81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606" y="2537700"/>
            <a:ext cx="2206657" cy="12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37" y="2537700"/>
            <a:ext cx="1436650" cy="146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6475" y="2537688"/>
            <a:ext cx="2315310" cy="14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2887" y="2537700"/>
            <a:ext cx="2743514" cy="14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34950" y="1906350"/>
            <a:ext cx="35976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u="sng">
                <a:solidFill>
                  <a:srgbClr val="84B819"/>
                </a:solidFill>
                <a:latin typeface="Nunito"/>
                <a:ea typeface="Nunito"/>
                <a:cs typeface="Nunito"/>
                <a:sym typeface="Nunito"/>
              </a:rPr>
              <a:t>Verschiedene Schalter:</a:t>
            </a:r>
            <a:endParaRPr sz="2400" u="sng">
              <a:solidFill>
                <a:srgbClr val="84B81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242675" y="4233575"/>
            <a:ext cx="45093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58725" y="4321475"/>
            <a:ext cx="84843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Font typeface="Nunito"/>
              <a:buChar char="●"/>
            </a:pPr>
            <a:r>
              <a:rPr lang="de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Weitere</a:t>
            </a:r>
            <a:r>
              <a:rPr lang="de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physikalische Phänomene die Schalten ermöglichen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28575">
            <a:solidFill>
              <a:srgbClr val="84B8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4B819"/>
                </a:solidFill>
              </a:rPr>
              <a:t>Grundlagen</a:t>
            </a:r>
            <a:endParaRPr>
              <a:solidFill>
                <a:srgbClr val="84B819"/>
              </a:solidFill>
            </a:endParaRPr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92475" y="84925"/>
            <a:ext cx="64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Motivation: Warum optische Schalter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92475" y="657625"/>
            <a:ext cx="3704400" cy="18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>
                <a:solidFill>
                  <a:schemeClr val="dk1"/>
                </a:solidFill>
              </a:rPr>
              <a:t>HD-TV und 3D Kino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>
                <a:solidFill>
                  <a:schemeClr val="dk1"/>
                </a:solidFill>
              </a:rPr>
              <a:t>Telekommunikation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/>
              <a:t>Netzausbau mit Glasfaser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/>
              <a:t>Datenraten 1000 Gbits/s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/>
              <a:t>optische Multiplexer</a:t>
            </a:r>
            <a:endParaRPr/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5800" y="726413"/>
            <a:ext cx="3139849" cy="15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5163" y="2897051"/>
            <a:ext cx="3230573" cy="18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025" y="2897059"/>
            <a:ext cx="3139853" cy="1962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1320" y="2045908"/>
            <a:ext cx="2979025" cy="19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3656025" y="4008325"/>
            <a:ext cx="21345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P. De Dobbelaere, K. Falta, S. Gloeckner, S. Patra, IEEE Communications Magazine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40, 88–95 (März 2002)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227025" y="4799025"/>
            <a:ext cx="323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https://wallpapercave.com/w/wp1904594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6388200" y="84925"/>
            <a:ext cx="27558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https://www.lowbeats.de/installation-das-versteckte-</a:t>
            </a:r>
            <a:endParaRPr sz="100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heimkino/</a:t>
            </a:r>
            <a:endParaRPr sz="100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5745175" y="4687825"/>
            <a:ext cx="3867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http://getwallpapers.com/wallpaper/full/b/4/9/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165631.jpg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846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Überblick - Was bedeutet optisches Schalten ?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289650" y="1571950"/>
            <a:ext cx="5442600" cy="31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 optischen Bereich: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de">
                <a:solidFill>
                  <a:schemeClr val="dk1"/>
                </a:solidFill>
              </a:rPr>
              <a:t>ON/OFF Schalten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räumliches Schalten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Welches physikalische Phänomen 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Energiedissipation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Schaltgeschwindigkeit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Signalverluste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Anhand welcher Eigenschaft wird geschaltet ?</a:t>
            </a:r>
            <a:endParaRPr/>
          </a:p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883304" y="4787999"/>
            <a:ext cx="2607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209925" y="1045738"/>
            <a:ext cx="54894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84B819"/>
                </a:solidFill>
                <a:latin typeface="Nunito"/>
                <a:ea typeface="Nunito"/>
                <a:cs typeface="Nunito"/>
                <a:sym typeface="Nunito"/>
              </a:rPr>
              <a:t>Alles beginnt mit einer Entscheidung...</a:t>
            </a:r>
            <a:endParaRPr sz="2400">
              <a:solidFill>
                <a:srgbClr val="84B81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925" y="530075"/>
            <a:ext cx="2787049" cy="433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28575">
            <a:solidFill>
              <a:srgbClr val="84B8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4B819"/>
                </a:solidFill>
              </a:rPr>
              <a:t>Verschiedene Schalter</a:t>
            </a:r>
            <a:endParaRPr>
              <a:solidFill>
                <a:srgbClr val="84B819"/>
              </a:solidFill>
            </a:endParaRPr>
          </a:p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84900"/>
            <a:ext cx="8520600" cy="744900"/>
          </a:xfrm>
          <a:prstGeom prst="rect">
            <a:avLst/>
          </a:prstGeom>
          <a:ln cap="flat" cmpd="sng" w="28575">
            <a:solidFill>
              <a:srgbClr val="84B8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 u="none"/>
              <a:t>Verschiedene Schalter</a:t>
            </a:r>
            <a:endParaRPr sz="3600" u="none"/>
          </a:p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0" y="829800"/>
            <a:ext cx="4572000" cy="39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>
                <a:solidFill>
                  <a:srgbClr val="B6D7A8"/>
                </a:solidFill>
              </a:rPr>
              <a:t>Elektro-optisch</a:t>
            </a:r>
            <a:endParaRPr sz="1800">
              <a:solidFill>
                <a:srgbClr val="B6D7A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>
                <a:solidFill>
                  <a:srgbClr val="B6D7A8"/>
                </a:solidFill>
              </a:rPr>
              <a:t>Thermo-optisch</a:t>
            </a:r>
            <a:endParaRPr sz="1800">
              <a:solidFill>
                <a:srgbClr val="B6D7A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/>
              <a:t>Magneto-optisch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>
                <a:solidFill>
                  <a:schemeClr val="dk1"/>
                </a:solidFill>
              </a:rPr>
              <a:t>Schalten mit nichtlinearen Effekten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>
                <a:solidFill>
                  <a:srgbClr val="E06666"/>
                </a:solidFill>
              </a:rPr>
              <a:t>Flüssigkristall Schalter</a:t>
            </a:r>
            <a:endParaRPr sz="1800">
              <a:solidFill>
                <a:srgbClr val="E0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>
                <a:solidFill>
                  <a:srgbClr val="E06666"/>
                </a:solidFill>
              </a:rPr>
              <a:t>Mikro-elektro-mechanisch (MEMS)</a:t>
            </a:r>
            <a:endParaRPr sz="1800">
              <a:solidFill>
                <a:srgbClr val="E0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>
                <a:solidFill>
                  <a:srgbClr val="FFFFFF"/>
                </a:solidFill>
              </a:rPr>
              <a:t>Schalten mit photonischen Kristallen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>
                <a:solidFill>
                  <a:srgbClr val="FFFFFF"/>
                </a:solidFill>
              </a:rPr>
              <a:t>Faser-Schalter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>
                <a:solidFill>
                  <a:srgbClr val="6FA8DC"/>
                </a:solidFill>
              </a:rPr>
              <a:t>semiconductor optical amplifier (SOA)</a:t>
            </a:r>
            <a:endParaRPr sz="1800">
              <a:solidFill>
                <a:srgbClr val="6FA8D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>
                <a:solidFill>
                  <a:srgbClr val="6FA8DC"/>
                </a:solidFill>
              </a:rPr>
              <a:t>Quanten-optisch</a:t>
            </a:r>
            <a:r>
              <a:rPr lang="de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575" y="1084125"/>
            <a:ext cx="4634050" cy="29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115975" y="53250"/>
            <a:ext cx="59826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Elektro-optischer Schalter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115975" y="973175"/>
            <a:ext cx="598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1x1 optischer Schalter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III-IV Materialien, z.B. Si(Ge), LiNbO</a:t>
            </a:r>
            <a:r>
              <a:rPr baseline="-25000" lang="de"/>
              <a:t>3 </a:t>
            </a:r>
            <a:r>
              <a:rPr lang="de"/>
              <a:t>, Polymere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Einzel Moden Lamelle = Wellenleiter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Anbringen von Ladungsträgern 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n</a:t>
            </a:r>
            <a:r>
              <a:rPr baseline="-25000" lang="de"/>
              <a:t>1 </a:t>
            </a:r>
            <a:r>
              <a:rPr lang="de"/>
              <a:t>wird reduziert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de"/>
              <a:t>totale innere Reflexion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de"/>
              <a:t>Wahl der Brechungsindizes ?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Wellenlänge 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Maße des Bauteils/ Schichtdicken</a:t>
            </a:r>
            <a:endParaRPr/>
          </a:p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419" y="692574"/>
            <a:ext cx="3434606" cy="3091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5738425" y="3995975"/>
            <a:ext cx="328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